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926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84853"/>
            <a:ext cx="7477601" cy="2499598"/>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Introduction to Library Management System project</a:t>
            </a:r>
            <a:endParaRPr lang="en-US" sz="5249" dirty="0"/>
          </a:p>
        </p:txBody>
      </p:sp>
      <p:sp>
        <p:nvSpPr>
          <p:cNvPr id="6" name="Text 2"/>
          <p:cNvSpPr/>
          <p:nvPr/>
        </p:nvSpPr>
        <p:spPr>
          <a:xfrm>
            <a:off x="833199" y="451770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 Library Management System (LMS) is an essential software for managing all the processes of a library. It enables librarians to keep track of items in the library, manage borrower information, and facilitate book transactions.</a:t>
            </a:r>
            <a:endParaRPr lang="en-US" sz="1750" dirty="0"/>
          </a:p>
        </p:txBody>
      </p:sp>
      <p:sp>
        <p:nvSpPr>
          <p:cNvPr id="7" name="Text 3"/>
          <p:cNvSpPr/>
          <p:nvPr/>
        </p:nvSpPr>
        <p:spPr>
          <a:xfrm>
            <a:off x="833199" y="6189226"/>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1760220" y="1601629"/>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                                    </a:t>
            </a:r>
            <a:endParaRPr lang="en-US" sz="4374" dirty="0"/>
          </a:p>
        </p:txBody>
      </p:sp>
      <p:sp>
        <p:nvSpPr>
          <p:cNvPr id="5" name="Text 2"/>
          <p:cNvSpPr/>
          <p:nvPr/>
        </p:nvSpPr>
        <p:spPr>
          <a:xfrm>
            <a:off x="1760220" y="2740343"/>
            <a:ext cx="11109960"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1760220" y="3429000"/>
            <a:ext cx="709384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                          </a:t>
            </a:r>
            <a:r>
              <a:rPr lang="en-US" sz="8000" b="1" dirty="0">
                <a:solidFill>
                  <a:srgbClr val="396AF1"/>
                </a:solidFill>
                <a:latin typeface="Barlow" pitchFamily="34" charset="0"/>
                <a:ea typeface="Barlow" pitchFamily="34" charset="-122"/>
                <a:cs typeface="Barlow" pitchFamily="34" charset="-120"/>
              </a:rPr>
              <a:t>THANK YOU</a:t>
            </a:r>
            <a:endParaRPr lang="en-US" sz="4374" dirty="0"/>
          </a:p>
        </p:txBody>
      </p:sp>
      <p:sp>
        <p:nvSpPr>
          <p:cNvPr id="7" name="Text 4"/>
          <p:cNvSpPr/>
          <p:nvPr/>
        </p:nvSpPr>
        <p:spPr>
          <a:xfrm>
            <a:off x="1760220" y="4456628"/>
            <a:ext cx="11109960"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1760220" y="5061942"/>
            <a:ext cx="11109960" cy="355402"/>
          </a:xfrm>
          <a:prstGeom prst="rect">
            <a:avLst/>
          </a:prstGeom>
          <a:noFill/>
          <a:ln/>
        </p:spPr>
        <p:txBody>
          <a:bodyPr wrap="none" rtlCol="0" anchor="t"/>
          <a:lstStyle/>
          <a:p>
            <a:pPr marL="0" indent="0">
              <a:lnSpc>
                <a:spcPts val="2799"/>
              </a:lnSpc>
              <a:buNone/>
            </a:pPr>
            <a:r>
              <a:rPr lang="en-US" sz="2800" b="1" dirty="0">
                <a:solidFill>
                  <a:srgbClr val="272525"/>
                </a:solidFill>
                <a:latin typeface="Montserrat" pitchFamily="34" charset="0"/>
                <a:ea typeface="Montserrat" pitchFamily="34" charset="-122"/>
                <a:cs typeface="Montserrat" pitchFamily="34" charset="-120"/>
              </a:rPr>
              <a:t>BY PIYUSH RAJ</a:t>
            </a:r>
            <a:endParaRPr lang="en-US" sz="2800" b="1" dirty="0"/>
          </a:p>
        </p:txBody>
      </p:sp>
      <p:sp>
        <p:nvSpPr>
          <p:cNvPr id="9" name="Text 6"/>
          <p:cNvSpPr/>
          <p:nvPr/>
        </p:nvSpPr>
        <p:spPr>
          <a:xfrm>
            <a:off x="1760220" y="5667256"/>
            <a:ext cx="11109960" cy="355402"/>
          </a:xfrm>
          <a:prstGeom prst="rect">
            <a:avLst/>
          </a:prstGeom>
          <a:noFill/>
          <a:ln/>
        </p:spPr>
        <p:txBody>
          <a:bodyPr wrap="none" rtlCol="0" anchor="t"/>
          <a:lstStyle/>
          <a:p>
            <a:pPr marL="0" indent="0">
              <a:lnSpc>
                <a:spcPts val="2799"/>
              </a:lnSpc>
              <a:buNone/>
            </a:pPr>
            <a:r>
              <a:rPr lang="en-US" sz="2000" dirty="0">
                <a:solidFill>
                  <a:srgbClr val="272525"/>
                </a:solidFill>
                <a:latin typeface="Montserrat" pitchFamily="34" charset="0"/>
                <a:ea typeface="Montserrat" pitchFamily="34" charset="-122"/>
                <a:cs typeface="Montserrat" pitchFamily="34" charset="-120"/>
              </a:rPr>
              <a:t>2200290100114</a:t>
            </a:r>
            <a:endParaRPr lang="en-US" sz="2000" dirty="0"/>
          </a:p>
        </p:txBody>
      </p:sp>
      <p:sp>
        <p:nvSpPr>
          <p:cNvPr id="10" name="Text 7"/>
          <p:cNvSpPr/>
          <p:nvPr/>
        </p:nvSpPr>
        <p:spPr>
          <a:xfrm>
            <a:off x="1760220" y="6272570"/>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612815"/>
            <a:ext cx="598170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OverView of C Language</a:t>
            </a:r>
            <a:endParaRPr lang="en-US" sz="4374" dirty="0"/>
          </a:p>
        </p:txBody>
      </p:sp>
      <p:pic>
        <p:nvPicPr>
          <p:cNvPr id="5" name="Image 1" descr="preencoded.png"/>
          <p:cNvPicPr>
            <a:picLocks noChangeAspect="1"/>
          </p:cNvPicPr>
          <p:nvPr/>
        </p:nvPicPr>
        <p:blipFill>
          <a:blip r:embed="rId4"/>
          <a:stretch>
            <a:fillRect/>
          </a:stretch>
        </p:blipFill>
        <p:spPr>
          <a:xfrm>
            <a:off x="1760220" y="1751528"/>
            <a:ext cx="5388293" cy="3330178"/>
          </a:xfrm>
          <a:prstGeom prst="rect">
            <a:avLst/>
          </a:prstGeom>
        </p:spPr>
      </p:pic>
      <p:sp>
        <p:nvSpPr>
          <p:cNvPr id="6" name="Text 2"/>
          <p:cNvSpPr/>
          <p:nvPr/>
        </p:nvSpPr>
        <p:spPr>
          <a:xfrm>
            <a:off x="1760220" y="5359360"/>
            <a:ext cx="285750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Foundational Language</a:t>
            </a:r>
            <a:endParaRPr lang="en-US" sz="2187" dirty="0"/>
          </a:p>
        </p:txBody>
      </p:sp>
      <p:sp>
        <p:nvSpPr>
          <p:cNvPr id="7" name="Text 3"/>
          <p:cNvSpPr/>
          <p:nvPr/>
        </p:nvSpPr>
        <p:spPr>
          <a:xfrm>
            <a:off x="1760220" y="5839778"/>
            <a:ext cx="5388293"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The C programming language is a foundational language in the world of computer programming, known for its efficiency and power. It's widely used in system software, embedded systems, and more.</a:t>
            </a:r>
            <a:endParaRPr lang="en-US" sz="1750" dirty="0"/>
          </a:p>
        </p:txBody>
      </p:sp>
      <p:pic>
        <p:nvPicPr>
          <p:cNvPr id="8" name="Image 2" descr="preencoded.png"/>
          <p:cNvPicPr>
            <a:picLocks noChangeAspect="1"/>
          </p:cNvPicPr>
          <p:nvPr/>
        </p:nvPicPr>
        <p:blipFill>
          <a:blip r:embed="rId5"/>
          <a:stretch>
            <a:fillRect/>
          </a:stretch>
        </p:blipFill>
        <p:spPr>
          <a:xfrm>
            <a:off x="7481768" y="1751528"/>
            <a:ext cx="5388412" cy="3330178"/>
          </a:xfrm>
          <a:prstGeom prst="rect">
            <a:avLst/>
          </a:prstGeom>
        </p:spPr>
      </p:pic>
      <p:sp>
        <p:nvSpPr>
          <p:cNvPr id="9" name="Text 4"/>
          <p:cNvSpPr/>
          <p:nvPr/>
        </p:nvSpPr>
        <p:spPr>
          <a:xfrm>
            <a:off x="7481768" y="5359360"/>
            <a:ext cx="272034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Linked Lists in Project</a:t>
            </a:r>
            <a:endParaRPr lang="en-US" sz="2187" dirty="0"/>
          </a:p>
        </p:txBody>
      </p:sp>
      <p:sp>
        <p:nvSpPr>
          <p:cNvPr id="10" name="Text 5"/>
          <p:cNvSpPr/>
          <p:nvPr/>
        </p:nvSpPr>
        <p:spPr>
          <a:xfrm>
            <a:off x="7481768" y="5839778"/>
            <a:ext cx="538841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Linked lists, a fundamental data structure in C, are used to manage dynamic memory allocation in the Library Management System project. They allow flexible storage and retrieval of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501741"/>
          </a:xfrm>
          <a:prstGeom prst="rect">
            <a:avLst/>
          </a:prstGeom>
        </p:spPr>
      </p:pic>
      <p:sp>
        <p:nvSpPr>
          <p:cNvPr id="5" name="Text 1"/>
          <p:cNvSpPr/>
          <p:nvPr/>
        </p:nvSpPr>
        <p:spPr>
          <a:xfrm>
            <a:off x="2311598" y="3053120"/>
            <a:ext cx="10007203" cy="1250871"/>
          </a:xfrm>
          <a:prstGeom prst="rect">
            <a:avLst/>
          </a:prstGeom>
          <a:noFill/>
          <a:ln/>
        </p:spPr>
        <p:txBody>
          <a:bodyPr wrap="square" rtlCol="0" anchor="t"/>
          <a:lstStyle/>
          <a:p>
            <a:pPr marL="0" indent="0">
              <a:lnSpc>
                <a:spcPts val="4925"/>
              </a:lnSpc>
              <a:buNone/>
            </a:pPr>
            <a:r>
              <a:rPr lang="en-US" sz="3940" b="1" dirty="0">
                <a:solidFill>
                  <a:srgbClr val="396AF1"/>
                </a:solidFill>
                <a:latin typeface="Barlow" pitchFamily="34" charset="0"/>
                <a:ea typeface="Barlow" pitchFamily="34" charset="-122"/>
                <a:cs typeface="Barlow" pitchFamily="34" charset="-120"/>
              </a:rPr>
              <a:t>Significance of Using Linked Lists in the Project</a:t>
            </a:r>
            <a:endParaRPr lang="en-US" sz="3940" dirty="0"/>
          </a:p>
        </p:txBody>
      </p:sp>
      <p:sp>
        <p:nvSpPr>
          <p:cNvPr id="6" name="Shape 2"/>
          <p:cNvSpPr/>
          <p:nvPr/>
        </p:nvSpPr>
        <p:spPr>
          <a:xfrm>
            <a:off x="2311598" y="4604147"/>
            <a:ext cx="3202305" cy="3074075"/>
          </a:xfrm>
          <a:prstGeom prst="roundRect">
            <a:avLst>
              <a:gd name="adj" fmla="val 3906"/>
            </a:avLst>
          </a:prstGeom>
          <a:solidFill>
            <a:srgbClr val="EEEFF5"/>
          </a:solidFill>
          <a:ln/>
        </p:spPr>
      </p:sp>
      <p:sp>
        <p:nvSpPr>
          <p:cNvPr id="7" name="Text 3"/>
          <p:cNvSpPr/>
          <p:nvPr/>
        </p:nvSpPr>
        <p:spPr>
          <a:xfrm>
            <a:off x="2511743" y="4804291"/>
            <a:ext cx="2446020" cy="312658"/>
          </a:xfrm>
          <a:prstGeom prst="rect">
            <a:avLst/>
          </a:prstGeom>
          <a:noFill/>
          <a:ln/>
        </p:spPr>
        <p:txBody>
          <a:bodyPr wrap="none" rtlCol="0" anchor="t"/>
          <a:lstStyle/>
          <a:p>
            <a:pPr marL="0" indent="0">
              <a:lnSpc>
                <a:spcPts val="2462"/>
              </a:lnSpc>
              <a:buNone/>
            </a:pPr>
            <a:r>
              <a:rPr lang="en-US" sz="1970" b="1" dirty="0">
                <a:solidFill>
                  <a:srgbClr val="396AF1"/>
                </a:solidFill>
                <a:latin typeface="Barlow" pitchFamily="34" charset="0"/>
                <a:ea typeface="Barlow" pitchFamily="34" charset="-122"/>
                <a:cs typeface="Barlow" pitchFamily="34" charset="-120"/>
              </a:rPr>
              <a:t>Dynamic Data Storage</a:t>
            </a:r>
            <a:endParaRPr lang="en-US" sz="1970" dirty="0"/>
          </a:p>
        </p:txBody>
      </p:sp>
      <p:sp>
        <p:nvSpPr>
          <p:cNvPr id="8" name="Text 4"/>
          <p:cNvSpPr/>
          <p:nvPr/>
        </p:nvSpPr>
        <p:spPr>
          <a:xfrm>
            <a:off x="2511743" y="5236964"/>
            <a:ext cx="2802017" cy="2241113"/>
          </a:xfrm>
          <a:prstGeom prst="rect">
            <a:avLst/>
          </a:prstGeom>
          <a:noFill/>
          <a:ln/>
        </p:spPr>
        <p:txBody>
          <a:bodyPr wrap="square" rtlCol="0" anchor="t"/>
          <a:lstStyle/>
          <a:p>
            <a:pPr marL="0" indent="0">
              <a:lnSpc>
                <a:spcPts val="2522"/>
              </a:lnSpc>
              <a:buNone/>
            </a:pPr>
            <a:r>
              <a:rPr lang="en-US" sz="1576" dirty="0">
                <a:solidFill>
                  <a:srgbClr val="272525"/>
                </a:solidFill>
                <a:latin typeface="Montserrat" pitchFamily="34" charset="0"/>
                <a:ea typeface="Montserrat" pitchFamily="34" charset="-122"/>
                <a:cs typeface="Montserrat" pitchFamily="34" charset="-120"/>
              </a:rPr>
              <a:t>Linked lists provide efficient management of dynamically changing data in the library system, enabling easy addition, deletion, and traversal of data elements.</a:t>
            </a:r>
            <a:endParaRPr lang="en-US" sz="1576" dirty="0"/>
          </a:p>
        </p:txBody>
      </p:sp>
      <p:sp>
        <p:nvSpPr>
          <p:cNvPr id="9" name="Shape 5"/>
          <p:cNvSpPr/>
          <p:nvPr/>
        </p:nvSpPr>
        <p:spPr>
          <a:xfrm>
            <a:off x="5714048" y="4604147"/>
            <a:ext cx="3202305" cy="3074075"/>
          </a:xfrm>
          <a:prstGeom prst="roundRect">
            <a:avLst>
              <a:gd name="adj" fmla="val 3906"/>
            </a:avLst>
          </a:prstGeom>
          <a:solidFill>
            <a:srgbClr val="EEEFF5"/>
          </a:solidFill>
          <a:ln/>
        </p:spPr>
      </p:sp>
      <p:sp>
        <p:nvSpPr>
          <p:cNvPr id="10" name="Text 6"/>
          <p:cNvSpPr/>
          <p:nvPr/>
        </p:nvSpPr>
        <p:spPr>
          <a:xfrm>
            <a:off x="5914192" y="4804291"/>
            <a:ext cx="2011680" cy="312658"/>
          </a:xfrm>
          <a:prstGeom prst="rect">
            <a:avLst/>
          </a:prstGeom>
          <a:noFill/>
          <a:ln/>
        </p:spPr>
        <p:txBody>
          <a:bodyPr wrap="none" rtlCol="0" anchor="t"/>
          <a:lstStyle/>
          <a:p>
            <a:pPr marL="0" indent="0">
              <a:lnSpc>
                <a:spcPts val="2462"/>
              </a:lnSpc>
              <a:buNone/>
            </a:pPr>
            <a:r>
              <a:rPr lang="en-US" sz="1970" b="1" dirty="0">
                <a:solidFill>
                  <a:srgbClr val="396AF1"/>
                </a:solidFill>
                <a:latin typeface="Barlow" pitchFamily="34" charset="0"/>
                <a:ea typeface="Barlow" pitchFamily="34" charset="-122"/>
                <a:cs typeface="Barlow" pitchFamily="34" charset="-120"/>
              </a:rPr>
              <a:t>Memory Flexibility</a:t>
            </a:r>
            <a:endParaRPr lang="en-US" sz="1970" dirty="0"/>
          </a:p>
        </p:txBody>
      </p:sp>
      <p:sp>
        <p:nvSpPr>
          <p:cNvPr id="11" name="Text 7"/>
          <p:cNvSpPr/>
          <p:nvPr/>
        </p:nvSpPr>
        <p:spPr>
          <a:xfrm>
            <a:off x="5914192" y="5236964"/>
            <a:ext cx="2802017" cy="1920954"/>
          </a:xfrm>
          <a:prstGeom prst="rect">
            <a:avLst/>
          </a:prstGeom>
          <a:noFill/>
          <a:ln/>
        </p:spPr>
        <p:txBody>
          <a:bodyPr wrap="square" rtlCol="0" anchor="t"/>
          <a:lstStyle/>
          <a:p>
            <a:pPr marL="0" indent="0">
              <a:lnSpc>
                <a:spcPts val="2522"/>
              </a:lnSpc>
              <a:buNone/>
            </a:pPr>
            <a:r>
              <a:rPr lang="en-US" sz="1576" dirty="0">
                <a:solidFill>
                  <a:srgbClr val="272525"/>
                </a:solidFill>
                <a:latin typeface="Montserrat" pitchFamily="34" charset="0"/>
                <a:ea typeface="Montserrat" pitchFamily="34" charset="-122"/>
                <a:cs typeface="Montserrat" pitchFamily="34" charset="-120"/>
              </a:rPr>
              <a:t>With linked lists, memory allocation is more flexible, enabling the system to accommodate varying sizes of book records and borrower information.</a:t>
            </a:r>
            <a:endParaRPr lang="en-US" sz="1576" dirty="0"/>
          </a:p>
        </p:txBody>
      </p:sp>
      <p:sp>
        <p:nvSpPr>
          <p:cNvPr id="12" name="Shape 8"/>
          <p:cNvSpPr/>
          <p:nvPr/>
        </p:nvSpPr>
        <p:spPr>
          <a:xfrm>
            <a:off x="9116497" y="4604147"/>
            <a:ext cx="3202305" cy="3074075"/>
          </a:xfrm>
          <a:prstGeom prst="roundRect">
            <a:avLst>
              <a:gd name="adj" fmla="val 3906"/>
            </a:avLst>
          </a:prstGeom>
          <a:solidFill>
            <a:srgbClr val="EEEFF5"/>
          </a:solidFill>
          <a:ln/>
        </p:spPr>
      </p:sp>
      <p:sp>
        <p:nvSpPr>
          <p:cNvPr id="13" name="Text 9"/>
          <p:cNvSpPr/>
          <p:nvPr/>
        </p:nvSpPr>
        <p:spPr>
          <a:xfrm>
            <a:off x="9316641" y="4804291"/>
            <a:ext cx="2613660" cy="312658"/>
          </a:xfrm>
          <a:prstGeom prst="rect">
            <a:avLst/>
          </a:prstGeom>
          <a:noFill/>
          <a:ln/>
        </p:spPr>
        <p:txBody>
          <a:bodyPr wrap="none" rtlCol="0" anchor="t"/>
          <a:lstStyle/>
          <a:p>
            <a:pPr marL="0" indent="0">
              <a:lnSpc>
                <a:spcPts val="2462"/>
              </a:lnSpc>
              <a:buNone/>
            </a:pPr>
            <a:r>
              <a:rPr lang="en-US" sz="1970" b="1" dirty="0">
                <a:solidFill>
                  <a:srgbClr val="396AF1"/>
                </a:solidFill>
                <a:latin typeface="Barlow" pitchFamily="34" charset="0"/>
                <a:ea typeface="Barlow" pitchFamily="34" charset="-122"/>
                <a:cs typeface="Barlow" pitchFamily="34" charset="-120"/>
              </a:rPr>
              <a:t>Enhanced Performance</a:t>
            </a:r>
            <a:endParaRPr lang="en-US" sz="1970" dirty="0"/>
          </a:p>
        </p:txBody>
      </p:sp>
      <p:sp>
        <p:nvSpPr>
          <p:cNvPr id="14" name="Text 10"/>
          <p:cNvSpPr/>
          <p:nvPr/>
        </p:nvSpPr>
        <p:spPr>
          <a:xfrm>
            <a:off x="9316641" y="5236964"/>
            <a:ext cx="2802017" cy="2241113"/>
          </a:xfrm>
          <a:prstGeom prst="rect">
            <a:avLst/>
          </a:prstGeom>
          <a:noFill/>
          <a:ln/>
        </p:spPr>
        <p:txBody>
          <a:bodyPr wrap="square" rtlCol="0" anchor="t"/>
          <a:lstStyle/>
          <a:p>
            <a:pPr marL="0" indent="0">
              <a:lnSpc>
                <a:spcPts val="2522"/>
              </a:lnSpc>
              <a:buNone/>
            </a:pPr>
            <a:r>
              <a:rPr lang="en-US" sz="1576" dirty="0">
                <a:solidFill>
                  <a:srgbClr val="272525"/>
                </a:solidFill>
                <a:latin typeface="Montserrat" pitchFamily="34" charset="0"/>
                <a:ea typeface="Montserrat" pitchFamily="34" charset="-122"/>
                <a:cs typeface="Montserrat" pitchFamily="34" charset="-120"/>
              </a:rPr>
              <a:t>By using linked lists, the Library Management System can efficiently handle a large number of records and transactions, thereby improving overall system performance.</a:t>
            </a:r>
            <a:endParaRPr lang="en-US" sz="157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693307"/>
            <a:ext cx="698754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Features and Functionalities</a:t>
            </a:r>
            <a:endParaRPr lang="en-US" sz="4374" dirty="0"/>
          </a:p>
        </p:txBody>
      </p:sp>
      <p:sp>
        <p:nvSpPr>
          <p:cNvPr id="6" name="Shape 2"/>
          <p:cNvSpPr/>
          <p:nvPr/>
        </p:nvSpPr>
        <p:spPr>
          <a:xfrm>
            <a:off x="4490799" y="2894528"/>
            <a:ext cx="499943" cy="499943"/>
          </a:xfrm>
          <a:prstGeom prst="roundRect">
            <a:avLst>
              <a:gd name="adj" fmla="val 26667"/>
            </a:avLst>
          </a:prstGeom>
          <a:solidFill>
            <a:srgbClr val="EEEFF5"/>
          </a:solidFill>
          <a:ln/>
        </p:spPr>
      </p:sp>
      <p:sp>
        <p:nvSpPr>
          <p:cNvPr id="7" name="Text 3"/>
          <p:cNvSpPr/>
          <p:nvPr/>
        </p:nvSpPr>
        <p:spPr>
          <a:xfrm>
            <a:off x="4683562" y="293620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8" name="Text 4"/>
          <p:cNvSpPr/>
          <p:nvPr/>
        </p:nvSpPr>
        <p:spPr>
          <a:xfrm>
            <a:off x="5212913" y="297084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Add Book</a:t>
            </a:r>
            <a:endParaRPr lang="en-US" sz="2187" dirty="0"/>
          </a:p>
        </p:txBody>
      </p:sp>
      <p:sp>
        <p:nvSpPr>
          <p:cNvPr id="9" name="Text 5"/>
          <p:cNvSpPr/>
          <p:nvPr/>
        </p:nvSpPr>
        <p:spPr>
          <a:xfrm>
            <a:off x="5212913"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Enables librarians to easily add new books to the library inventory, with details like title, author, and categories.</a:t>
            </a:r>
            <a:endParaRPr lang="en-US" sz="1750" dirty="0"/>
          </a:p>
        </p:txBody>
      </p:sp>
      <p:sp>
        <p:nvSpPr>
          <p:cNvPr id="10" name="Shape 6"/>
          <p:cNvSpPr/>
          <p:nvPr/>
        </p:nvSpPr>
        <p:spPr>
          <a:xfrm>
            <a:off x="9255085" y="2894528"/>
            <a:ext cx="499943" cy="499943"/>
          </a:xfrm>
          <a:prstGeom prst="roundRect">
            <a:avLst>
              <a:gd name="adj" fmla="val 26667"/>
            </a:avLst>
          </a:prstGeom>
          <a:solidFill>
            <a:srgbClr val="EEEFF5"/>
          </a:solidFill>
          <a:ln/>
        </p:spPr>
      </p:sp>
      <p:sp>
        <p:nvSpPr>
          <p:cNvPr id="11" name="Text 7"/>
          <p:cNvSpPr/>
          <p:nvPr/>
        </p:nvSpPr>
        <p:spPr>
          <a:xfrm>
            <a:off x="9413558" y="2936200"/>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2" name="Text 8"/>
          <p:cNvSpPr/>
          <p:nvPr/>
        </p:nvSpPr>
        <p:spPr>
          <a:xfrm>
            <a:off x="9977199" y="297084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Submit Book</a:t>
            </a:r>
            <a:endParaRPr lang="en-US" sz="2187" dirty="0"/>
          </a:p>
        </p:txBody>
      </p:sp>
      <p:sp>
        <p:nvSpPr>
          <p:cNvPr id="13" name="Text 9"/>
          <p:cNvSpPr/>
          <p:nvPr/>
        </p:nvSpPr>
        <p:spPr>
          <a:xfrm>
            <a:off x="9977199"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Allows borrowers to return books through the system, updating the availability status and managing fine calculations.</a:t>
            </a:r>
            <a:endParaRPr lang="en-US" sz="1750" dirty="0"/>
          </a:p>
        </p:txBody>
      </p:sp>
      <p:sp>
        <p:nvSpPr>
          <p:cNvPr id="14" name="Shape 10"/>
          <p:cNvSpPr/>
          <p:nvPr/>
        </p:nvSpPr>
        <p:spPr>
          <a:xfrm>
            <a:off x="4490799" y="5268635"/>
            <a:ext cx="499943" cy="499943"/>
          </a:xfrm>
          <a:prstGeom prst="roundRect">
            <a:avLst>
              <a:gd name="adj" fmla="val 26667"/>
            </a:avLst>
          </a:prstGeom>
          <a:solidFill>
            <a:srgbClr val="EEEFF5"/>
          </a:solidFill>
          <a:ln/>
        </p:spPr>
      </p:sp>
      <p:sp>
        <p:nvSpPr>
          <p:cNvPr id="15" name="Text 11"/>
          <p:cNvSpPr/>
          <p:nvPr/>
        </p:nvSpPr>
        <p:spPr>
          <a:xfrm>
            <a:off x="4649272" y="5310307"/>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6" name="Text 12"/>
          <p:cNvSpPr/>
          <p:nvPr/>
        </p:nvSpPr>
        <p:spPr>
          <a:xfrm>
            <a:off x="5212913" y="5344954"/>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Issue Book</a:t>
            </a:r>
            <a:endParaRPr lang="en-US" sz="2187" dirty="0"/>
          </a:p>
        </p:txBody>
      </p:sp>
      <p:sp>
        <p:nvSpPr>
          <p:cNvPr id="17" name="Text 13"/>
          <p:cNvSpPr/>
          <p:nvPr/>
        </p:nvSpPr>
        <p:spPr>
          <a:xfrm>
            <a:off x="5212913" y="5825371"/>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Facilitates the process of issuing books to borrowers, managing due dates and holding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71330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Feature Details</a:t>
            </a:r>
            <a:endParaRPr lang="en-US" sz="4374" dirty="0"/>
          </a:p>
        </p:txBody>
      </p:sp>
      <p:sp>
        <p:nvSpPr>
          <p:cNvPr id="5" name="Text 2"/>
          <p:cNvSpPr/>
          <p:nvPr/>
        </p:nvSpPr>
        <p:spPr>
          <a:xfrm>
            <a:off x="1760220" y="1963103"/>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1. Add Book</a:t>
            </a:r>
            <a:endParaRPr lang="en-US" sz="2187" dirty="0"/>
          </a:p>
        </p:txBody>
      </p:sp>
      <p:sp>
        <p:nvSpPr>
          <p:cNvPr id="6" name="Text 3"/>
          <p:cNvSpPr/>
          <p:nvPr/>
        </p:nvSpPr>
        <p:spPr>
          <a:xfrm>
            <a:off x="2115622" y="2560201"/>
            <a:ext cx="2986207"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Description:</a:t>
            </a:r>
            <a:r>
              <a:rPr lang="en-US" sz="1750" dirty="0">
                <a:solidFill>
                  <a:srgbClr val="272525"/>
                </a:solidFill>
                <a:latin typeface="Montserrat" pitchFamily="34" charset="0"/>
                <a:ea typeface="Montserrat" pitchFamily="34" charset="-122"/>
                <a:cs typeface="Montserrat" pitchFamily="34" charset="-120"/>
              </a:rPr>
              <a:t> Allows users to add new books to the library database.</a:t>
            </a:r>
            <a:endParaRPr lang="en-US" sz="1750" dirty="0"/>
          </a:p>
        </p:txBody>
      </p:sp>
      <p:sp>
        <p:nvSpPr>
          <p:cNvPr id="7" name="Text 4"/>
          <p:cNvSpPr/>
          <p:nvPr/>
        </p:nvSpPr>
        <p:spPr>
          <a:xfrm>
            <a:off x="2115622" y="3715226"/>
            <a:ext cx="2986207"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Implementation:</a:t>
            </a:r>
            <a:r>
              <a:rPr lang="en-US" sz="1750" dirty="0">
                <a:solidFill>
                  <a:srgbClr val="272525"/>
                </a:solidFill>
                <a:latin typeface="Montserrat" pitchFamily="34" charset="0"/>
                <a:ea typeface="Montserrat" pitchFamily="34" charset="-122"/>
                <a:cs typeface="Montserrat" pitchFamily="34" charset="-120"/>
              </a:rPr>
              <a:t> Utilizes linked lists to dynamically manage book records, ensuring efficient memory usage.</a:t>
            </a:r>
            <a:endParaRPr lang="en-US" sz="1750" dirty="0"/>
          </a:p>
        </p:txBody>
      </p:sp>
      <p:sp>
        <p:nvSpPr>
          <p:cNvPr id="8" name="Text 5"/>
          <p:cNvSpPr/>
          <p:nvPr/>
        </p:nvSpPr>
        <p:spPr>
          <a:xfrm>
            <a:off x="2115622" y="5581055"/>
            <a:ext cx="2986207"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User Interaction:</a:t>
            </a:r>
            <a:r>
              <a:rPr lang="en-US" sz="1750" dirty="0">
                <a:solidFill>
                  <a:srgbClr val="272525"/>
                </a:solidFill>
                <a:latin typeface="Montserrat" pitchFamily="34" charset="0"/>
                <a:ea typeface="Montserrat" pitchFamily="34" charset="-122"/>
                <a:cs typeface="Montserrat" pitchFamily="34" charset="-120"/>
              </a:rPr>
              <a:t> Prompts the user to input book details such as title, author, and ISBN.</a:t>
            </a:r>
            <a:endParaRPr lang="en-US" sz="1750" dirty="0"/>
          </a:p>
        </p:txBody>
      </p:sp>
      <p:sp>
        <p:nvSpPr>
          <p:cNvPr id="9" name="Text 6"/>
          <p:cNvSpPr/>
          <p:nvPr/>
        </p:nvSpPr>
        <p:spPr>
          <a:xfrm>
            <a:off x="5651421" y="1963103"/>
            <a:ext cx="2666286" cy="416481"/>
          </a:xfrm>
          <a:prstGeom prst="rect">
            <a:avLst/>
          </a:prstGeom>
          <a:noFill/>
          <a:ln/>
        </p:spPr>
        <p:txBody>
          <a:bodyPr wrap="none" rtlCol="0" anchor="t"/>
          <a:lstStyle/>
          <a:p>
            <a:pPr marL="0" indent="0">
              <a:lnSpc>
                <a:spcPts val="3281"/>
              </a:lnSpc>
              <a:buNone/>
            </a:pPr>
            <a:r>
              <a:rPr lang="en-US" sz="2624" b="1" dirty="0">
                <a:solidFill>
                  <a:srgbClr val="396AF1"/>
                </a:solidFill>
                <a:latin typeface="Barlow" pitchFamily="34" charset="0"/>
                <a:ea typeface="Barlow" pitchFamily="34" charset="-122"/>
                <a:cs typeface="Barlow" pitchFamily="34" charset="-120"/>
              </a:rPr>
              <a:t>2. Issue Book</a:t>
            </a:r>
            <a:endParaRPr lang="en-US" sz="2624" dirty="0"/>
          </a:p>
        </p:txBody>
      </p:sp>
      <p:sp>
        <p:nvSpPr>
          <p:cNvPr id="10" name="Text 7"/>
          <p:cNvSpPr/>
          <p:nvPr/>
        </p:nvSpPr>
        <p:spPr>
          <a:xfrm>
            <a:off x="6006822" y="2629495"/>
            <a:ext cx="2986207"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Description:</a:t>
            </a:r>
            <a:r>
              <a:rPr lang="en-US" sz="1750" dirty="0">
                <a:solidFill>
                  <a:srgbClr val="272525"/>
                </a:solidFill>
                <a:latin typeface="Montserrat" pitchFamily="34" charset="0"/>
                <a:ea typeface="Montserrat" pitchFamily="34" charset="-122"/>
                <a:cs typeface="Montserrat" pitchFamily="34" charset="-120"/>
              </a:rPr>
              <a:t> Allows users to check out books from the library.</a:t>
            </a:r>
            <a:endParaRPr lang="en-US" sz="1750" dirty="0"/>
          </a:p>
        </p:txBody>
      </p:sp>
      <p:sp>
        <p:nvSpPr>
          <p:cNvPr id="11" name="Text 8"/>
          <p:cNvSpPr/>
          <p:nvPr/>
        </p:nvSpPr>
        <p:spPr>
          <a:xfrm>
            <a:off x="6006822" y="3784521"/>
            <a:ext cx="2986207"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Implementation:</a:t>
            </a:r>
            <a:r>
              <a:rPr lang="en-US" sz="1750" dirty="0">
                <a:solidFill>
                  <a:srgbClr val="272525"/>
                </a:solidFill>
                <a:latin typeface="Montserrat" pitchFamily="34" charset="0"/>
                <a:ea typeface="Montserrat" pitchFamily="34" charset="-122"/>
                <a:cs typeface="Montserrat" pitchFamily="34" charset="-120"/>
              </a:rPr>
              <a:t> Modifies the linked list to mark the book as "issued" and records relevant details.</a:t>
            </a:r>
            <a:endParaRPr lang="en-US" sz="1750" dirty="0"/>
          </a:p>
        </p:txBody>
      </p:sp>
      <p:sp>
        <p:nvSpPr>
          <p:cNvPr id="12" name="Text 9"/>
          <p:cNvSpPr/>
          <p:nvPr/>
        </p:nvSpPr>
        <p:spPr>
          <a:xfrm>
            <a:off x="6006822" y="5294948"/>
            <a:ext cx="2986207"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User Interaction:</a:t>
            </a:r>
            <a:r>
              <a:rPr lang="en-US" sz="1750" dirty="0">
                <a:solidFill>
                  <a:srgbClr val="272525"/>
                </a:solidFill>
                <a:latin typeface="Montserrat" pitchFamily="34" charset="0"/>
                <a:ea typeface="Montserrat" pitchFamily="34" charset="-122"/>
                <a:cs typeface="Montserrat" pitchFamily="34" charset="-120"/>
              </a:rPr>
              <a:t> Requests user input for the book to be issued and borrower details.</a:t>
            </a:r>
            <a:endParaRPr lang="en-US" sz="1750" dirty="0"/>
          </a:p>
        </p:txBody>
      </p:sp>
      <p:sp>
        <p:nvSpPr>
          <p:cNvPr id="13" name="Text 10"/>
          <p:cNvSpPr/>
          <p:nvPr/>
        </p:nvSpPr>
        <p:spPr>
          <a:xfrm>
            <a:off x="9542621" y="1963103"/>
            <a:ext cx="2666286" cy="416481"/>
          </a:xfrm>
          <a:prstGeom prst="rect">
            <a:avLst/>
          </a:prstGeom>
          <a:noFill/>
          <a:ln/>
        </p:spPr>
        <p:txBody>
          <a:bodyPr wrap="none" rtlCol="0" anchor="t"/>
          <a:lstStyle/>
          <a:p>
            <a:pPr marL="0" indent="0">
              <a:lnSpc>
                <a:spcPts val="3281"/>
              </a:lnSpc>
              <a:buNone/>
            </a:pPr>
            <a:r>
              <a:rPr lang="en-US" sz="2624" b="1" dirty="0">
                <a:solidFill>
                  <a:srgbClr val="396AF1"/>
                </a:solidFill>
                <a:latin typeface="Barlow" pitchFamily="34" charset="0"/>
                <a:ea typeface="Barlow" pitchFamily="34" charset="-122"/>
                <a:cs typeface="Barlow" pitchFamily="34" charset="-120"/>
              </a:rPr>
              <a:t>3. Search Book</a:t>
            </a:r>
            <a:endParaRPr lang="en-US" sz="2624" dirty="0"/>
          </a:p>
        </p:txBody>
      </p:sp>
      <p:sp>
        <p:nvSpPr>
          <p:cNvPr id="14" name="Text 11"/>
          <p:cNvSpPr/>
          <p:nvPr/>
        </p:nvSpPr>
        <p:spPr>
          <a:xfrm>
            <a:off x="9898023" y="2629495"/>
            <a:ext cx="2986207"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Description:</a:t>
            </a:r>
            <a:r>
              <a:rPr lang="en-US" sz="1750" dirty="0">
                <a:solidFill>
                  <a:srgbClr val="272525"/>
                </a:solidFill>
                <a:latin typeface="Montserrat" pitchFamily="34" charset="0"/>
                <a:ea typeface="Montserrat" pitchFamily="34" charset="-122"/>
                <a:cs typeface="Montserrat" pitchFamily="34" charset="-120"/>
              </a:rPr>
              <a:t> Facilitates users in searching for specific books in the library.</a:t>
            </a:r>
            <a:endParaRPr lang="en-US" sz="1750" dirty="0"/>
          </a:p>
        </p:txBody>
      </p:sp>
      <p:sp>
        <p:nvSpPr>
          <p:cNvPr id="15" name="Text 12"/>
          <p:cNvSpPr/>
          <p:nvPr/>
        </p:nvSpPr>
        <p:spPr>
          <a:xfrm>
            <a:off x="9898023" y="4139922"/>
            <a:ext cx="2986207"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Implementation:</a:t>
            </a:r>
            <a:r>
              <a:rPr lang="en-US" sz="1750" dirty="0">
                <a:solidFill>
                  <a:srgbClr val="272525"/>
                </a:solidFill>
                <a:latin typeface="Montserrat" pitchFamily="34" charset="0"/>
                <a:ea typeface="Montserrat" pitchFamily="34" charset="-122"/>
                <a:cs typeface="Montserrat" pitchFamily="34" charset="-120"/>
              </a:rPr>
              <a:t> Implements linked list traversal to find and display matching book records.</a:t>
            </a:r>
            <a:endParaRPr lang="en-US" sz="1750" dirty="0"/>
          </a:p>
        </p:txBody>
      </p:sp>
      <p:sp>
        <p:nvSpPr>
          <p:cNvPr id="16" name="Text 13"/>
          <p:cNvSpPr/>
          <p:nvPr/>
        </p:nvSpPr>
        <p:spPr>
          <a:xfrm>
            <a:off x="9898023" y="6005751"/>
            <a:ext cx="2986207"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Montserrat" pitchFamily="34" charset="0"/>
                <a:ea typeface="Montserrat" pitchFamily="34" charset="-122"/>
                <a:cs typeface="Montserrat" pitchFamily="34" charset="-120"/>
              </a:rPr>
              <a:t>User Interaction:</a:t>
            </a:r>
            <a:r>
              <a:rPr lang="en-US" sz="1750" dirty="0">
                <a:solidFill>
                  <a:srgbClr val="272525"/>
                </a:solidFill>
                <a:latin typeface="Montserrat" pitchFamily="34" charset="0"/>
                <a:ea typeface="Montserrat" pitchFamily="34" charset="-122"/>
                <a:cs typeface="Montserrat" pitchFamily="34" charset="-120"/>
              </a:rPr>
              <a:t> Prompts the user to input search criteria like title, author, or ISBN.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98878"/>
            <a:ext cx="732282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User Interface and Navigation</a:t>
            </a:r>
            <a:endParaRPr lang="en-US" sz="4374" dirty="0"/>
          </a:p>
        </p:txBody>
      </p:sp>
      <p:sp>
        <p:nvSpPr>
          <p:cNvPr id="6" name="Shape 2"/>
          <p:cNvSpPr/>
          <p:nvPr/>
        </p:nvSpPr>
        <p:spPr>
          <a:xfrm>
            <a:off x="6602968" y="2526506"/>
            <a:ext cx="99893" cy="4204097"/>
          </a:xfrm>
          <a:prstGeom prst="roundRect">
            <a:avLst>
              <a:gd name="adj" fmla="val 133462"/>
            </a:avLst>
          </a:prstGeom>
          <a:solidFill>
            <a:srgbClr val="EEEFF5"/>
          </a:solidFill>
          <a:ln/>
        </p:spPr>
      </p:sp>
      <p:sp>
        <p:nvSpPr>
          <p:cNvPr id="7" name="Shape 3"/>
          <p:cNvSpPr/>
          <p:nvPr/>
        </p:nvSpPr>
        <p:spPr>
          <a:xfrm>
            <a:off x="6902827" y="2900065"/>
            <a:ext cx="777597" cy="99893"/>
          </a:xfrm>
          <a:prstGeom prst="roundRect">
            <a:avLst>
              <a:gd name="adj" fmla="val 133462"/>
            </a:avLst>
          </a:prstGeom>
          <a:solidFill>
            <a:srgbClr val="EEEFF5"/>
          </a:solidFill>
          <a:ln/>
        </p:spPr>
      </p:sp>
      <p:sp>
        <p:nvSpPr>
          <p:cNvPr id="8" name="Shape 4"/>
          <p:cNvSpPr/>
          <p:nvPr/>
        </p:nvSpPr>
        <p:spPr>
          <a:xfrm>
            <a:off x="6402884" y="2700099"/>
            <a:ext cx="499943" cy="499943"/>
          </a:xfrm>
          <a:prstGeom prst="roundRect">
            <a:avLst>
              <a:gd name="adj" fmla="val 26667"/>
            </a:avLst>
          </a:prstGeom>
          <a:solidFill>
            <a:srgbClr val="EEEFF5"/>
          </a:solidFill>
          <a:ln/>
        </p:spPr>
      </p:sp>
      <p:sp>
        <p:nvSpPr>
          <p:cNvPr id="9" name="Text 5"/>
          <p:cNvSpPr/>
          <p:nvPr/>
        </p:nvSpPr>
        <p:spPr>
          <a:xfrm>
            <a:off x="6595646" y="2741771"/>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0" name="Text 6"/>
          <p:cNvSpPr/>
          <p:nvPr/>
        </p:nvSpPr>
        <p:spPr>
          <a:xfrm>
            <a:off x="7874913" y="2748677"/>
            <a:ext cx="222504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Intuitive Interface</a:t>
            </a:r>
            <a:endParaRPr lang="en-US" sz="2187" dirty="0"/>
          </a:p>
        </p:txBody>
      </p:sp>
      <p:sp>
        <p:nvSpPr>
          <p:cNvPr id="11" name="Text 7"/>
          <p:cNvSpPr/>
          <p:nvPr/>
        </p:nvSpPr>
        <p:spPr>
          <a:xfrm>
            <a:off x="7874913" y="3229094"/>
            <a:ext cx="59222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The LMS features a user-friendly interface, simplifying the browsing, searching, and transaction processes.</a:t>
            </a:r>
            <a:endParaRPr lang="en-US" sz="1750" dirty="0"/>
          </a:p>
        </p:txBody>
      </p:sp>
      <p:sp>
        <p:nvSpPr>
          <p:cNvPr id="12" name="Shape 8"/>
          <p:cNvSpPr/>
          <p:nvPr/>
        </p:nvSpPr>
        <p:spPr>
          <a:xfrm>
            <a:off x="6902827" y="5113199"/>
            <a:ext cx="777597" cy="99893"/>
          </a:xfrm>
          <a:prstGeom prst="roundRect">
            <a:avLst>
              <a:gd name="adj" fmla="val 133462"/>
            </a:avLst>
          </a:prstGeom>
          <a:solidFill>
            <a:srgbClr val="EEEFF5"/>
          </a:solidFill>
          <a:ln/>
        </p:spPr>
      </p:sp>
      <p:sp>
        <p:nvSpPr>
          <p:cNvPr id="13" name="Shape 9"/>
          <p:cNvSpPr/>
          <p:nvPr/>
        </p:nvSpPr>
        <p:spPr>
          <a:xfrm>
            <a:off x="6402884" y="4913233"/>
            <a:ext cx="499943" cy="499943"/>
          </a:xfrm>
          <a:prstGeom prst="roundRect">
            <a:avLst>
              <a:gd name="adj" fmla="val 26667"/>
            </a:avLst>
          </a:prstGeom>
          <a:solidFill>
            <a:srgbClr val="EEEFF5"/>
          </a:solidFill>
          <a:ln/>
        </p:spPr>
      </p:sp>
      <p:sp>
        <p:nvSpPr>
          <p:cNvPr id="14" name="Text 10"/>
          <p:cNvSpPr/>
          <p:nvPr/>
        </p:nvSpPr>
        <p:spPr>
          <a:xfrm>
            <a:off x="6561356" y="4954905"/>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5" name="Text 11"/>
          <p:cNvSpPr/>
          <p:nvPr/>
        </p:nvSpPr>
        <p:spPr>
          <a:xfrm>
            <a:off x="7874913" y="4961811"/>
            <a:ext cx="284226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Navigation Efficiencies</a:t>
            </a:r>
            <a:endParaRPr lang="en-US" sz="2187" dirty="0"/>
          </a:p>
        </p:txBody>
      </p:sp>
      <p:sp>
        <p:nvSpPr>
          <p:cNvPr id="16" name="Text 12"/>
          <p:cNvSpPr/>
          <p:nvPr/>
        </p:nvSpPr>
        <p:spPr>
          <a:xfrm>
            <a:off x="7874913" y="5442228"/>
            <a:ext cx="59222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Efficiently designed navigation enables smooth movement between different sections and tasks within the library management system.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9330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Challenges Faced</a:t>
            </a:r>
            <a:endParaRPr lang="en-US" sz="4374" dirty="0"/>
          </a:p>
        </p:txBody>
      </p:sp>
      <p:sp>
        <p:nvSpPr>
          <p:cNvPr id="6" name="Shape 2"/>
          <p:cNvSpPr/>
          <p:nvPr/>
        </p:nvSpPr>
        <p:spPr>
          <a:xfrm>
            <a:off x="833199" y="2894528"/>
            <a:ext cx="499943" cy="499943"/>
          </a:xfrm>
          <a:prstGeom prst="roundRect">
            <a:avLst>
              <a:gd name="adj" fmla="val 26667"/>
            </a:avLst>
          </a:prstGeom>
          <a:solidFill>
            <a:srgbClr val="EEEFF5"/>
          </a:solidFill>
          <a:ln/>
        </p:spPr>
      </p:sp>
      <p:sp>
        <p:nvSpPr>
          <p:cNvPr id="7" name="Text 3"/>
          <p:cNvSpPr/>
          <p:nvPr/>
        </p:nvSpPr>
        <p:spPr>
          <a:xfrm>
            <a:off x="1025962" y="293620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8" name="Text 4"/>
          <p:cNvSpPr/>
          <p:nvPr/>
        </p:nvSpPr>
        <p:spPr>
          <a:xfrm>
            <a:off x="1555313" y="297084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Data Integrity</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Maintaining high data integrity with linked lists and dynamic memory allocation required meticulous handling.</a:t>
            </a:r>
            <a:endParaRPr lang="en-US" sz="1750" dirty="0"/>
          </a:p>
        </p:txBody>
      </p:sp>
      <p:sp>
        <p:nvSpPr>
          <p:cNvPr id="10" name="Shape 6"/>
          <p:cNvSpPr/>
          <p:nvPr/>
        </p:nvSpPr>
        <p:spPr>
          <a:xfrm>
            <a:off x="5597485" y="2894528"/>
            <a:ext cx="499943" cy="499943"/>
          </a:xfrm>
          <a:prstGeom prst="roundRect">
            <a:avLst>
              <a:gd name="adj" fmla="val 26667"/>
            </a:avLst>
          </a:prstGeom>
          <a:solidFill>
            <a:srgbClr val="EEEFF5"/>
          </a:solidFill>
          <a:ln/>
        </p:spPr>
      </p:sp>
      <p:sp>
        <p:nvSpPr>
          <p:cNvPr id="11" name="Text 7"/>
          <p:cNvSpPr/>
          <p:nvPr/>
        </p:nvSpPr>
        <p:spPr>
          <a:xfrm>
            <a:off x="5755957" y="2936200"/>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2" name="Text 8"/>
          <p:cNvSpPr/>
          <p:nvPr/>
        </p:nvSpPr>
        <p:spPr>
          <a:xfrm>
            <a:off x="6319599" y="2970848"/>
            <a:ext cx="247650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User Authentication</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Implementing secure and user-friendly authentication processes was a significant challenge in user management.</a:t>
            </a:r>
            <a:endParaRPr lang="en-US" sz="1750" dirty="0"/>
          </a:p>
        </p:txBody>
      </p:sp>
      <p:sp>
        <p:nvSpPr>
          <p:cNvPr id="14" name="Shape 10"/>
          <p:cNvSpPr/>
          <p:nvPr/>
        </p:nvSpPr>
        <p:spPr>
          <a:xfrm>
            <a:off x="833199" y="5268635"/>
            <a:ext cx="499943" cy="499943"/>
          </a:xfrm>
          <a:prstGeom prst="roundRect">
            <a:avLst>
              <a:gd name="adj" fmla="val 26667"/>
            </a:avLst>
          </a:prstGeom>
          <a:solidFill>
            <a:srgbClr val="EEEFF5"/>
          </a:solidFill>
          <a:ln/>
        </p:spPr>
      </p:sp>
      <p:sp>
        <p:nvSpPr>
          <p:cNvPr id="15" name="Text 11"/>
          <p:cNvSpPr/>
          <p:nvPr/>
        </p:nvSpPr>
        <p:spPr>
          <a:xfrm>
            <a:off x="991672" y="5310307"/>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6" name="Text 12"/>
          <p:cNvSpPr/>
          <p:nvPr/>
        </p:nvSpPr>
        <p:spPr>
          <a:xfrm>
            <a:off x="1555313" y="5344954"/>
            <a:ext cx="322326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Performance Optimization</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Ensuring high-performance levels while managing a large database of books and borrowers was a persistent challenge.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617470"/>
          </a:xfrm>
          <a:prstGeom prst="rect">
            <a:avLst/>
          </a:prstGeom>
        </p:spPr>
      </p:pic>
      <p:sp>
        <p:nvSpPr>
          <p:cNvPr id="5" name="Text 1"/>
          <p:cNvSpPr/>
          <p:nvPr/>
        </p:nvSpPr>
        <p:spPr>
          <a:xfrm>
            <a:off x="2080141" y="3194804"/>
            <a:ext cx="4188023" cy="654368"/>
          </a:xfrm>
          <a:prstGeom prst="rect">
            <a:avLst/>
          </a:prstGeom>
          <a:noFill/>
          <a:ln/>
        </p:spPr>
        <p:txBody>
          <a:bodyPr wrap="none" rtlCol="0" anchor="t"/>
          <a:lstStyle/>
          <a:p>
            <a:pPr marL="0" indent="0">
              <a:lnSpc>
                <a:spcPts val="5153"/>
              </a:lnSpc>
              <a:buNone/>
            </a:pPr>
            <a:r>
              <a:rPr lang="en-US" sz="4122" b="1" dirty="0">
                <a:solidFill>
                  <a:srgbClr val="396AF1"/>
                </a:solidFill>
                <a:latin typeface="Barlow" pitchFamily="34" charset="0"/>
                <a:ea typeface="Barlow" pitchFamily="34" charset="-122"/>
                <a:cs typeface="Barlow" pitchFamily="34" charset="-120"/>
              </a:rPr>
              <a:t>Lessons Learned</a:t>
            </a:r>
            <a:endParaRPr lang="en-US" sz="4122" dirty="0"/>
          </a:p>
        </p:txBody>
      </p:sp>
      <p:pic>
        <p:nvPicPr>
          <p:cNvPr id="6" name="Image 2" descr="preencoded.png"/>
          <p:cNvPicPr>
            <a:picLocks noChangeAspect="1"/>
          </p:cNvPicPr>
          <p:nvPr/>
        </p:nvPicPr>
        <p:blipFill>
          <a:blip r:embed="rId5"/>
          <a:stretch>
            <a:fillRect/>
          </a:stretch>
        </p:blipFill>
        <p:spPr>
          <a:xfrm>
            <a:off x="2080141" y="4163258"/>
            <a:ext cx="3489960" cy="837605"/>
          </a:xfrm>
          <a:prstGeom prst="rect">
            <a:avLst/>
          </a:prstGeom>
        </p:spPr>
      </p:pic>
      <p:sp>
        <p:nvSpPr>
          <p:cNvPr id="7" name="Text 2"/>
          <p:cNvSpPr/>
          <p:nvPr/>
        </p:nvSpPr>
        <p:spPr>
          <a:xfrm>
            <a:off x="2289453" y="5314950"/>
            <a:ext cx="2093952" cy="327065"/>
          </a:xfrm>
          <a:prstGeom prst="rect">
            <a:avLst/>
          </a:prstGeom>
          <a:noFill/>
          <a:ln/>
        </p:spPr>
        <p:txBody>
          <a:bodyPr wrap="none" rtlCol="0" anchor="t"/>
          <a:lstStyle/>
          <a:p>
            <a:pPr marL="0" indent="0" algn="l">
              <a:lnSpc>
                <a:spcPts val="2576"/>
              </a:lnSpc>
              <a:buNone/>
            </a:pPr>
            <a:r>
              <a:rPr lang="en-US" sz="2061" b="1" dirty="0">
                <a:solidFill>
                  <a:srgbClr val="396AF1"/>
                </a:solidFill>
                <a:latin typeface="Barlow" pitchFamily="34" charset="0"/>
                <a:ea typeface="Barlow" pitchFamily="34" charset="-122"/>
                <a:cs typeface="Barlow" pitchFamily="34" charset="-120"/>
              </a:rPr>
              <a:t>Software Design</a:t>
            </a:r>
            <a:endParaRPr lang="en-US" sz="2061" dirty="0"/>
          </a:p>
        </p:txBody>
      </p:sp>
      <p:sp>
        <p:nvSpPr>
          <p:cNvPr id="8" name="Text 3"/>
          <p:cNvSpPr/>
          <p:nvPr/>
        </p:nvSpPr>
        <p:spPr>
          <a:xfrm>
            <a:off x="2289453" y="5767626"/>
            <a:ext cx="3071336" cy="1675209"/>
          </a:xfrm>
          <a:prstGeom prst="rect">
            <a:avLst/>
          </a:prstGeom>
          <a:noFill/>
          <a:ln/>
        </p:spPr>
        <p:txBody>
          <a:bodyPr wrap="square" rtlCol="0" anchor="t"/>
          <a:lstStyle/>
          <a:p>
            <a:pPr marL="0" indent="0" algn="l">
              <a:lnSpc>
                <a:spcPts val="2638"/>
              </a:lnSpc>
              <a:buNone/>
            </a:pPr>
            <a:r>
              <a:rPr lang="en-US" sz="1649" dirty="0">
                <a:solidFill>
                  <a:srgbClr val="272525"/>
                </a:solidFill>
                <a:latin typeface="Montserrat" pitchFamily="34" charset="0"/>
                <a:ea typeface="Montserrat" pitchFamily="34" charset="-122"/>
                <a:cs typeface="Montserrat" pitchFamily="34" charset="-120"/>
              </a:rPr>
              <a:t>The project emphasized the importance of robust software design principles for scalability and maintainability.</a:t>
            </a:r>
            <a:endParaRPr lang="en-US" sz="1649" dirty="0"/>
          </a:p>
        </p:txBody>
      </p:sp>
      <p:pic>
        <p:nvPicPr>
          <p:cNvPr id="9" name="Image 3" descr="preencoded.png"/>
          <p:cNvPicPr>
            <a:picLocks noChangeAspect="1"/>
          </p:cNvPicPr>
          <p:nvPr/>
        </p:nvPicPr>
        <p:blipFill>
          <a:blip r:embed="rId6"/>
          <a:stretch>
            <a:fillRect/>
          </a:stretch>
        </p:blipFill>
        <p:spPr>
          <a:xfrm>
            <a:off x="5570101" y="4163258"/>
            <a:ext cx="3490079" cy="837605"/>
          </a:xfrm>
          <a:prstGeom prst="rect">
            <a:avLst/>
          </a:prstGeom>
        </p:spPr>
      </p:pic>
      <p:sp>
        <p:nvSpPr>
          <p:cNvPr id="10" name="Text 4"/>
          <p:cNvSpPr/>
          <p:nvPr/>
        </p:nvSpPr>
        <p:spPr>
          <a:xfrm>
            <a:off x="5779413" y="5314950"/>
            <a:ext cx="2093952" cy="327065"/>
          </a:xfrm>
          <a:prstGeom prst="rect">
            <a:avLst/>
          </a:prstGeom>
          <a:noFill/>
          <a:ln/>
        </p:spPr>
        <p:txBody>
          <a:bodyPr wrap="none" rtlCol="0" anchor="t"/>
          <a:lstStyle/>
          <a:p>
            <a:pPr marL="0" indent="0" algn="l">
              <a:lnSpc>
                <a:spcPts val="2576"/>
              </a:lnSpc>
              <a:buNone/>
            </a:pPr>
            <a:r>
              <a:rPr lang="en-US" sz="2061" b="1" dirty="0">
                <a:solidFill>
                  <a:srgbClr val="396AF1"/>
                </a:solidFill>
                <a:latin typeface="Barlow" pitchFamily="34" charset="0"/>
                <a:ea typeface="Barlow" pitchFamily="34" charset="-122"/>
                <a:cs typeface="Barlow" pitchFamily="34" charset="-120"/>
              </a:rPr>
              <a:t>User Feedback</a:t>
            </a:r>
            <a:endParaRPr lang="en-US" sz="2061" dirty="0"/>
          </a:p>
        </p:txBody>
      </p:sp>
      <p:sp>
        <p:nvSpPr>
          <p:cNvPr id="11" name="Text 5"/>
          <p:cNvSpPr/>
          <p:nvPr/>
        </p:nvSpPr>
        <p:spPr>
          <a:xfrm>
            <a:off x="5779413" y="5767626"/>
            <a:ext cx="3071455" cy="1675209"/>
          </a:xfrm>
          <a:prstGeom prst="rect">
            <a:avLst/>
          </a:prstGeom>
          <a:noFill/>
          <a:ln/>
        </p:spPr>
        <p:txBody>
          <a:bodyPr wrap="square" rtlCol="0" anchor="t"/>
          <a:lstStyle/>
          <a:p>
            <a:pPr marL="0" indent="0" algn="l">
              <a:lnSpc>
                <a:spcPts val="2638"/>
              </a:lnSpc>
              <a:buNone/>
            </a:pPr>
            <a:r>
              <a:rPr lang="en-US" sz="1649" dirty="0">
                <a:solidFill>
                  <a:srgbClr val="272525"/>
                </a:solidFill>
                <a:latin typeface="Montserrat" pitchFamily="34" charset="0"/>
                <a:ea typeface="Montserrat" pitchFamily="34" charset="-122"/>
                <a:cs typeface="Montserrat" pitchFamily="34" charset="-120"/>
              </a:rPr>
              <a:t>Understanding user feedback played a crucial role in refining the user interface and enhancing the overall system experience.</a:t>
            </a:r>
            <a:endParaRPr lang="en-US" sz="1649" dirty="0"/>
          </a:p>
        </p:txBody>
      </p:sp>
      <p:pic>
        <p:nvPicPr>
          <p:cNvPr id="12" name="Image 4" descr="preencoded.png"/>
          <p:cNvPicPr>
            <a:picLocks noChangeAspect="1"/>
          </p:cNvPicPr>
          <p:nvPr/>
        </p:nvPicPr>
        <p:blipFill>
          <a:blip r:embed="rId7"/>
          <a:stretch>
            <a:fillRect/>
          </a:stretch>
        </p:blipFill>
        <p:spPr>
          <a:xfrm>
            <a:off x="9060180" y="4163258"/>
            <a:ext cx="3490079" cy="837605"/>
          </a:xfrm>
          <a:prstGeom prst="rect">
            <a:avLst/>
          </a:prstGeom>
        </p:spPr>
      </p:pic>
      <p:sp>
        <p:nvSpPr>
          <p:cNvPr id="13" name="Text 6"/>
          <p:cNvSpPr/>
          <p:nvPr/>
        </p:nvSpPr>
        <p:spPr>
          <a:xfrm>
            <a:off x="9269492" y="5314950"/>
            <a:ext cx="2095500" cy="327065"/>
          </a:xfrm>
          <a:prstGeom prst="rect">
            <a:avLst/>
          </a:prstGeom>
          <a:noFill/>
          <a:ln/>
        </p:spPr>
        <p:txBody>
          <a:bodyPr wrap="none" rtlCol="0" anchor="t"/>
          <a:lstStyle/>
          <a:p>
            <a:pPr marL="0" indent="0" algn="l">
              <a:lnSpc>
                <a:spcPts val="2576"/>
              </a:lnSpc>
              <a:buNone/>
            </a:pPr>
            <a:r>
              <a:rPr lang="en-US" sz="2061" b="1" dirty="0">
                <a:solidFill>
                  <a:srgbClr val="396AF1"/>
                </a:solidFill>
                <a:latin typeface="Barlow" pitchFamily="34" charset="0"/>
                <a:ea typeface="Barlow" pitchFamily="34" charset="-122"/>
                <a:cs typeface="Barlow" pitchFamily="34" charset="-120"/>
              </a:rPr>
              <a:t>Data Management</a:t>
            </a:r>
            <a:endParaRPr lang="en-US" sz="2061" dirty="0"/>
          </a:p>
        </p:txBody>
      </p:sp>
      <p:sp>
        <p:nvSpPr>
          <p:cNvPr id="14" name="Text 7"/>
          <p:cNvSpPr/>
          <p:nvPr/>
        </p:nvSpPr>
        <p:spPr>
          <a:xfrm>
            <a:off x="9269492" y="5767626"/>
            <a:ext cx="3071455" cy="1675209"/>
          </a:xfrm>
          <a:prstGeom prst="rect">
            <a:avLst/>
          </a:prstGeom>
          <a:noFill/>
          <a:ln/>
        </p:spPr>
        <p:txBody>
          <a:bodyPr wrap="square" rtlCol="0" anchor="t"/>
          <a:lstStyle/>
          <a:p>
            <a:pPr marL="0" indent="0" algn="l">
              <a:lnSpc>
                <a:spcPts val="2638"/>
              </a:lnSpc>
              <a:buNone/>
            </a:pPr>
            <a:r>
              <a:rPr lang="en-US" sz="1649" dirty="0">
                <a:solidFill>
                  <a:srgbClr val="272525"/>
                </a:solidFill>
                <a:latin typeface="Montserrat" pitchFamily="34" charset="0"/>
                <a:ea typeface="Montserrat" pitchFamily="34" charset="-122"/>
                <a:cs typeface="Montserrat" pitchFamily="34" charset="-120"/>
              </a:rPr>
              <a:t>Efficient data management techniques were crucial for addressing the linked list-related challenges and ensuring system stability.</a:t>
            </a:r>
            <a:endParaRPr lang="en-US" sz="164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09894"/>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 and Future Enhancements</a:t>
            </a:r>
            <a:endParaRPr lang="en-US" sz="4374" dirty="0"/>
          </a:p>
        </p:txBody>
      </p:sp>
      <p:sp>
        <p:nvSpPr>
          <p:cNvPr id="6" name="Text 2"/>
          <p:cNvSpPr/>
          <p:nvPr/>
        </p:nvSpPr>
        <p:spPr>
          <a:xfrm>
            <a:off x="833199" y="3731895"/>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In conclusion, the Library Management System project has provided valuable insights into the complex processes of library administration and user interaction. Moving forward, future enhancements will focus on leveraging advanced algorithms for data management, implementing AI-based recommendation systems, and enhancing mobile compatibility for the LMS platform.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672</Words>
  <Application>Microsoft Office PowerPoint</Application>
  <PresentationFormat>Custom</PresentationFormat>
  <Paragraphs>77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Piyush Raj</cp:lastModifiedBy>
  <cp:revision>2</cp:revision>
  <dcterms:created xsi:type="dcterms:W3CDTF">2024-01-13T08:30:09Z</dcterms:created>
  <dcterms:modified xsi:type="dcterms:W3CDTF">2024-01-13T08:32:48Z</dcterms:modified>
</cp:coreProperties>
</file>